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1" d="100"/>
          <a:sy n="71" d="100"/>
        </p:scale>
        <p:origin x="3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2025/9/28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image" Target="../media/image17.jpg"/><Relationship Id="rId10" Type="http://schemas.openxmlformats.org/officeDocument/2006/relationships/image" Target="../media/image5.jpeg"/><Relationship Id="rId4" Type="http://schemas.openxmlformats.org/officeDocument/2006/relationships/image" Target="../media/image16.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40D18225-70C6-7238-AA3B-F075A5697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14" y="2821142"/>
            <a:ext cx="2607328" cy="1564397"/>
          </a:xfrm>
          <a:prstGeom prst="rect">
            <a:avLst/>
          </a:prstGeom>
        </p:spPr>
      </p:pic>
      <p:sp>
        <p:nvSpPr>
          <p:cNvPr id="56" name="テキスト ボックス 55">
            <a:extLst>
              <a:ext uri="{FF2B5EF4-FFF2-40B4-BE49-F238E27FC236}">
                <a16:creationId xmlns:a16="http://schemas.microsoft.com/office/drawing/2014/main" id="{5310112E-BD4F-BFF5-9936-22B712C833E6}"/>
              </a:ext>
            </a:extLst>
          </p:cNvPr>
          <p:cNvSpPr txBox="1"/>
          <p:nvPr/>
        </p:nvSpPr>
        <p:spPr>
          <a:xfrm>
            <a:off x="4856085" y="3003029"/>
            <a:ext cx="2587802" cy="553998"/>
          </a:xfrm>
          <a:prstGeom prst="rect">
            <a:avLst/>
          </a:prstGeom>
          <a:noFill/>
          <a:ln>
            <a:noFill/>
          </a:ln>
        </p:spPr>
        <p:txBody>
          <a:bodyPr wrap="square" rtlCol="0">
            <a:spAutoFit/>
          </a:bodyPr>
          <a:lstStyle/>
          <a:p>
            <a:pPr algn="l">
              <a:buNone/>
            </a:pPr>
            <a:r>
              <a:rPr lang="en-US" altLang="ja-JP" sz="1000" b="1" dirty="0">
                <a:solidFill>
                  <a:sysClr val="windowText" lastClr="000000"/>
                </a:solidFill>
                <a:latin typeface="+mn-ea"/>
                <a:cs typeface="Segoe UI" panose="020B0502040204020203" pitchFamily="34" charset="0"/>
              </a:rPr>
              <a:t>Digimat</a:t>
            </a:r>
            <a:r>
              <a:rPr lang="ja-JP" altLang="en-US" sz="1000" b="1" dirty="0">
                <a:solidFill>
                  <a:sysClr val="windowText" lastClr="000000"/>
                </a:solidFill>
                <a:latin typeface="+mn-ea"/>
                <a:cs typeface="Segoe UI" panose="020B0502040204020203" pitchFamily="34" charset="0"/>
              </a:rPr>
              <a:t>は複合材料シミュレーションに特化したソフトウェア </a:t>
            </a:r>
            <a:r>
              <a:rPr lang="en-US" altLang="ja-JP" sz="1000" b="1" dirty="0">
                <a:solidFill>
                  <a:sysClr val="windowText" lastClr="000000"/>
                </a:solidFill>
                <a:latin typeface="+mn-ea"/>
                <a:cs typeface="Segoe UI" panose="020B0502040204020203" pitchFamily="34" charset="0"/>
              </a:rPr>
              <a:t>―</a:t>
            </a:r>
            <a:r>
              <a:rPr lang="ja-JP" altLang="en-US" sz="1000" b="1" dirty="0">
                <a:solidFill>
                  <a:sysClr val="windowText" lastClr="000000"/>
                </a:solidFill>
                <a:latin typeface="+mn-ea"/>
                <a:cs typeface="Segoe UI" panose="020B0502040204020203" pitchFamily="34" charset="0"/>
              </a:rPr>
              <a:t>ミクロ構造を反映したマクロ材料特性の予測を可能に</a:t>
            </a:r>
            <a:endParaRPr lang="en-US" altLang="ja-JP" sz="1000" b="1" dirty="0">
              <a:solidFill>
                <a:sysClr val="windowText" lastClr="000000"/>
              </a:solidFill>
              <a:latin typeface="+mn-ea"/>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227802" y="4560630"/>
            <a:ext cx="1504860" cy="307777"/>
          </a:xfrm>
          <a:prstGeom prst="rect">
            <a:avLst/>
          </a:prstGeom>
          <a:noFill/>
        </p:spPr>
        <p:txBody>
          <a:bodyPr wrap="square">
            <a:spAutoFit/>
          </a:bodyPr>
          <a:lstStyle/>
          <a:p>
            <a:pPr fontAlgn="base"/>
            <a:r>
              <a:rPr lang="en-US" altLang="ja-JP" sz="1400" b="1" dirty="0">
                <a:latin typeface="+mn-ea"/>
              </a:rPr>
              <a:t>Digimat</a:t>
            </a:r>
            <a:r>
              <a:rPr lang="ja-JP" altLang="en-US" sz="1400" b="1" dirty="0">
                <a:latin typeface="+mn-ea"/>
              </a:rPr>
              <a:t> 特長</a:t>
            </a:r>
            <a:endParaRPr lang="ja-JP" altLang="en-US" sz="1400" b="1" i="0" dirty="0">
              <a:effectLst/>
              <a:latin typeface="+mn-ea"/>
            </a:endParaRP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62750" y="2586317"/>
            <a:ext cx="4617382" cy="369332"/>
          </a:xfrm>
          <a:prstGeom prst="rect">
            <a:avLst/>
          </a:prstGeom>
          <a:noFill/>
          <a:ln>
            <a:noFill/>
          </a:ln>
        </p:spPr>
        <p:txBody>
          <a:bodyPr wrap="square" rtlCol="0">
            <a:spAutoFit/>
          </a:bodyPr>
          <a:lstStyle/>
          <a:p>
            <a:pPr algn="l">
              <a:buNone/>
            </a:pPr>
            <a:r>
              <a:rPr lang="ja-JP" altLang="en-US" b="1" dirty="0">
                <a:solidFill>
                  <a:srgbClr val="000000"/>
                </a:solidFill>
                <a:latin typeface="+mn-ea"/>
              </a:rPr>
              <a:t>マルチスケール材料モデリング解析ツール</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24650" y="3587423"/>
            <a:ext cx="4719237" cy="830997"/>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Digimat</a:t>
            </a:r>
            <a:r>
              <a:rPr lang="ja-JP" altLang="en-US" sz="800" dirty="0">
                <a:solidFill>
                  <a:sysClr val="windowText" lastClr="000000"/>
                </a:solidFill>
                <a:latin typeface="+mn-ea"/>
                <a:cs typeface="Segoe UI" panose="020B0502040204020203" pitchFamily="34" charset="0"/>
              </a:rPr>
              <a:t>は複合材料シミュレーションに特化したソフトウェアです。複合材料を活用し製品に適用するには、複合材料ならではの物性の予測が鍵を握ります。</a:t>
            </a:r>
            <a:r>
              <a:rPr lang="en-US" altLang="ja-JP" sz="800" dirty="0">
                <a:solidFill>
                  <a:sysClr val="windowText" lastClr="000000"/>
                </a:solidFill>
                <a:latin typeface="+mn-ea"/>
                <a:cs typeface="Segoe UI" panose="020B0502040204020203" pitchFamily="34" charset="0"/>
              </a:rPr>
              <a:t>Digimat</a:t>
            </a:r>
            <a:r>
              <a:rPr lang="ja-JP" altLang="en-US" sz="800" dirty="0">
                <a:solidFill>
                  <a:sysClr val="windowText" lastClr="000000"/>
                </a:solidFill>
                <a:latin typeface="+mn-ea"/>
                <a:cs typeface="Segoe UI" panose="020B0502040204020203" pitchFamily="34" charset="0"/>
              </a:rPr>
              <a:t>では複合材料のマトリクス、インクルージョンそれぞれの材料物性とミクロ構造の情報から複合材料の材料特性を予測します。</a:t>
            </a:r>
            <a:endParaRPr lang="en-US" altLang="ja-JP" sz="800" dirty="0">
              <a:solidFill>
                <a:sysClr val="windowText" lastClr="000000"/>
              </a:solidFill>
              <a:latin typeface="+mn-ea"/>
              <a:cs typeface="Segoe UI" panose="020B0502040204020203" pitchFamily="34" charset="0"/>
            </a:endParaRPr>
          </a:p>
          <a:p>
            <a:pPr algn="l">
              <a:buNone/>
            </a:pPr>
            <a:r>
              <a:rPr lang="ja-JP" altLang="en-US" sz="800" dirty="0">
                <a:solidFill>
                  <a:sysClr val="windowText" lastClr="000000"/>
                </a:solidFill>
                <a:latin typeface="+mn-ea"/>
                <a:cs typeface="Segoe UI" panose="020B0502040204020203" pitchFamily="34" charset="0"/>
              </a:rPr>
              <a:t>さらに、この予測された材料特性を用いて成形工程によって生じる材料特性の分布を考慮した構造解析を行うためのインターフェースをご用意しています。</a:t>
            </a:r>
            <a:r>
              <a:rPr lang="en-US" altLang="ja-JP" sz="800" dirty="0">
                <a:solidFill>
                  <a:sysClr val="windowText" lastClr="000000"/>
                </a:solidFill>
                <a:latin typeface="+mn-ea"/>
                <a:cs typeface="Segoe UI" panose="020B0502040204020203" pitchFamily="34" charset="0"/>
              </a:rPr>
              <a:t>Digimat</a:t>
            </a:r>
            <a:r>
              <a:rPr lang="ja-JP" altLang="en-US" sz="800" dirty="0">
                <a:solidFill>
                  <a:sysClr val="windowText" lastClr="000000"/>
                </a:solidFill>
                <a:latin typeface="+mn-ea"/>
                <a:cs typeface="Segoe UI" panose="020B0502040204020203" pitchFamily="34" charset="0"/>
              </a:rPr>
              <a:t>は、新規材料の研究・開発や複合材料を用いた製品設計を支援いたします。</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96245" y="9718150"/>
            <a:ext cx="7367184" cy="697162"/>
            <a:chOff x="96245" y="9621078"/>
            <a:chExt cx="7367184"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96245" y="9621078"/>
              <a:ext cx="73671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1759221" y="7958884"/>
            <a:ext cx="1866901" cy="861774"/>
          </a:xfrm>
          <a:prstGeom prst="rect">
            <a:avLst/>
          </a:prstGeom>
          <a:noFill/>
        </p:spPr>
        <p:txBody>
          <a:bodyPr wrap="square" rtlCol="0">
            <a:spAutoFit/>
          </a:bodyPr>
          <a:lstStyle/>
          <a:p>
            <a:r>
              <a:rPr kumimoji="1" lang="en-US" altLang="ja-JP" sz="500" dirty="0">
                <a:latin typeface="+mn-ea"/>
              </a:rPr>
              <a:t>Digimat</a:t>
            </a:r>
            <a:r>
              <a:rPr kumimoji="1" lang="ja-JP" altLang="en-US" sz="500" dirty="0">
                <a:latin typeface="+mn-ea"/>
              </a:rPr>
              <a:t>は　材料設計・研究のための機能や、製品設計・評価を目的として成形解析</a:t>
            </a:r>
            <a:r>
              <a:rPr kumimoji="1" lang="en-US" altLang="ja-JP" sz="500" dirty="0">
                <a:latin typeface="+mn-ea"/>
              </a:rPr>
              <a:t>-</a:t>
            </a:r>
            <a:r>
              <a:rPr kumimoji="1" lang="ja-JP" altLang="en-US" sz="500" dirty="0">
                <a:latin typeface="+mn-ea"/>
              </a:rPr>
              <a:t>構造解析の連携解析を行うための機能など複数のサブプロダクトから構成されています。</a:t>
            </a:r>
            <a:endParaRPr kumimoji="1" lang="en-US" altLang="ja-JP" sz="500" dirty="0">
              <a:latin typeface="+mn-ea"/>
            </a:endParaRPr>
          </a:p>
          <a:p>
            <a:endParaRPr kumimoji="1" lang="en-US" altLang="ja-JP" sz="500" dirty="0">
              <a:latin typeface="+mn-ea"/>
            </a:endParaRPr>
          </a:p>
          <a:p>
            <a:r>
              <a:rPr kumimoji="1" lang="ja-JP" altLang="en-US" sz="500" dirty="0">
                <a:latin typeface="+mn-ea"/>
              </a:rPr>
              <a:t>サブプロダクト選択例</a:t>
            </a:r>
          </a:p>
          <a:p>
            <a:r>
              <a:rPr kumimoji="1" lang="ja-JP" altLang="en-US" sz="500" dirty="0">
                <a:latin typeface="+mn-ea"/>
              </a:rPr>
              <a:t>■ 材料設計：</a:t>
            </a:r>
            <a:r>
              <a:rPr kumimoji="1" lang="en-US" altLang="ja-JP" sz="500" dirty="0">
                <a:latin typeface="+mn-ea"/>
              </a:rPr>
              <a:t>Digimat-MF</a:t>
            </a:r>
            <a:r>
              <a:rPr kumimoji="1" lang="ja-JP" altLang="en-US" sz="500" dirty="0">
                <a:latin typeface="+mn-ea"/>
              </a:rPr>
              <a:t>、</a:t>
            </a:r>
            <a:r>
              <a:rPr kumimoji="1" lang="en-US" altLang="ja-JP" sz="500" dirty="0">
                <a:latin typeface="+mn-ea"/>
              </a:rPr>
              <a:t>FE</a:t>
            </a:r>
          </a:p>
          <a:p>
            <a:r>
              <a:rPr kumimoji="1" lang="en-US" altLang="ja-JP" sz="500" dirty="0">
                <a:latin typeface="+mn-ea"/>
              </a:rPr>
              <a:t>■ </a:t>
            </a:r>
            <a:r>
              <a:rPr kumimoji="1" lang="ja-JP" altLang="en-US" sz="500" dirty="0">
                <a:latin typeface="+mn-ea"/>
              </a:rPr>
              <a:t>製品設計（成形解析</a:t>
            </a:r>
            <a:r>
              <a:rPr kumimoji="1" lang="en-US" altLang="ja-JP" sz="500" dirty="0">
                <a:latin typeface="+mn-ea"/>
              </a:rPr>
              <a:t>-</a:t>
            </a:r>
            <a:r>
              <a:rPr kumimoji="1" lang="ja-JP" altLang="en-US" sz="500" dirty="0">
                <a:latin typeface="+mn-ea"/>
              </a:rPr>
              <a:t>構造解析の連携）</a:t>
            </a:r>
            <a:endParaRPr kumimoji="1" lang="en-US" altLang="ja-JP" sz="500" dirty="0">
              <a:latin typeface="+mn-ea"/>
            </a:endParaRPr>
          </a:p>
          <a:p>
            <a:r>
              <a:rPr kumimoji="1" lang="ja-JP" altLang="en-US" sz="500" dirty="0">
                <a:latin typeface="+mn-ea"/>
              </a:rPr>
              <a:t>　　　　　：</a:t>
            </a:r>
            <a:r>
              <a:rPr kumimoji="1" lang="en-US" altLang="ja-JP" sz="500" dirty="0">
                <a:latin typeface="+mn-ea"/>
              </a:rPr>
              <a:t>Digimat-MF</a:t>
            </a:r>
            <a:r>
              <a:rPr kumimoji="1" lang="ja-JP" altLang="en-US" sz="500" dirty="0">
                <a:latin typeface="+mn-ea"/>
              </a:rPr>
              <a:t>、</a:t>
            </a:r>
            <a:r>
              <a:rPr kumimoji="1" lang="en-US" altLang="ja-JP" sz="500" dirty="0">
                <a:latin typeface="+mn-ea"/>
              </a:rPr>
              <a:t>MX</a:t>
            </a:r>
            <a:r>
              <a:rPr kumimoji="1" lang="ja-JP" altLang="en-US" sz="500" dirty="0">
                <a:latin typeface="+mn-ea"/>
              </a:rPr>
              <a:t>、</a:t>
            </a:r>
            <a:r>
              <a:rPr kumimoji="1" lang="en-US" altLang="ja-JP" sz="500" dirty="0">
                <a:latin typeface="+mn-ea"/>
              </a:rPr>
              <a:t>MAP</a:t>
            </a:r>
            <a:r>
              <a:rPr kumimoji="1" lang="ja-JP" altLang="en-US" sz="500" dirty="0">
                <a:latin typeface="+mn-ea"/>
              </a:rPr>
              <a:t>、</a:t>
            </a:r>
            <a:r>
              <a:rPr kumimoji="1" lang="en-US" altLang="ja-JP" sz="500" dirty="0">
                <a:latin typeface="+mn-ea"/>
              </a:rPr>
              <a:t>CAE</a:t>
            </a:r>
            <a:r>
              <a:rPr kumimoji="1" lang="ja-JP" altLang="en-US" sz="500" dirty="0">
                <a:latin typeface="+mn-ea"/>
              </a:rPr>
              <a:t>、</a:t>
            </a:r>
            <a:r>
              <a:rPr kumimoji="1" lang="en-US" altLang="ja-JP" sz="500" dirty="0">
                <a:latin typeface="+mn-ea"/>
              </a:rPr>
              <a:t>RP</a:t>
            </a:r>
          </a:p>
          <a:p>
            <a:r>
              <a:rPr kumimoji="1" lang="en-US" altLang="ja-JP" sz="500" dirty="0">
                <a:latin typeface="+mn-ea"/>
              </a:rPr>
              <a:t>■ </a:t>
            </a:r>
            <a:r>
              <a:rPr kumimoji="1" lang="ja-JP" altLang="en-US" sz="500" dirty="0">
                <a:latin typeface="+mn-ea"/>
              </a:rPr>
              <a:t>材料試験解析の簡易化：</a:t>
            </a:r>
            <a:r>
              <a:rPr kumimoji="1" lang="en-US" altLang="ja-JP" sz="500" dirty="0">
                <a:latin typeface="+mn-ea"/>
              </a:rPr>
              <a:t>Digimat-VA</a:t>
            </a:r>
          </a:p>
          <a:p>
            <a:r>
              <a:rPr kumimoji="1" lang="en-US" altLang="ja-JP" sz="500" dirty="0">
                <a:latin typeface="+mn-ea"/>
              </a:rPr>
              <a:t>■ </a:t>
            </a:r>
            <a:r>
              <a:rPr kumimoji="1" lang="ja-JP" altLang="en-US" sz="500" dirty="0">
                <a:latin typeface="+mn-ea"/>
              </a:rPr>
              <a:t>成形解析（積層造形）：</a:t>
            </a:r>
            <a:r>
              <a:rPr kumimoji="1" lang="en-US" altLang="ja-JP" sz="500" dirty="0">
                <a:latin typeface="+mn-ea"/>
              </a:rPr>
              <a:t>Digimat-AM</a:t>
            </a:r>
            <a:endParaRPr kumimoji="1" lang="ja-JP" altLang="en-US" sz="500" dirty="0">
              <a:latin typeface="+mn-ea"/>
            </a:endParaRPr>
          </a:p>
        </p:txBody>
      </p:sp>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093EE95F-62E3-AB6D-3FA1-D4A0B8078084}"/>
              </a:ext>
            </a:extLst>
          </p:cNvPr>
          <p:cNvSpPr txBox="1"/>
          <p:nvPr/>
        </p:nvSpPr>
        <p:spPr>
          <a:xfrm>
            <a:off x="1517650" y="4560630"/>
            <a:ext cx="5862482" cy="430887"/>
          </a:xfrm>
          <a:prstGeom prst="rect">
            <a:avLst/>
          </a:prstGeom>
          <a:noFill/>
        </p:spPr>
        <p:txBody>
          <a:bodyPr wrap="square" rtlCol="0">
            <a:spAutoFit/>
          </a:bodyPr>
          <a:lstStyle/>
          <a:p>
            <a:r>
              <a:rPr kumimoji="1" lang="ja-JP" altLang="en-US" sz="800" b="1" dirty="0">
                <a:latin typeface="+mn-ea"/>
              </a:rPr>
              <a:t>成形プロセスを考慮した構造解析　　</a:t>
            </a:r>
            <a:r>
              <a:rPr kumimoji="1" lang="ja-JP" altLang="en-US" sz="700" dirty="0">
                <a:latin typeface="+mn-ea"/>
              </a:rPr>
              <a:t>強度・剛性の設計での構造解析の活用は一般的ですが、複合材料を用いる場合はさらに成形工程の影響の考慮が必要です。</a:t>
            </a:r>
            <a:r>
              <a:rPr kumimoji="1" lang="en-US" altLang="ja-JP" sz="700" dirty="0">
                <a:latin typeface="+mn-ea"/>
              </a:rPr>
              <a:t>Digimat</a:t>
            </a:r>
            <a:r>
              <a:rPr kumimoji="1" lang="ja-JP" altLang="en-US" sz="700" dirty="0">
                <a:latin typeface="+mn-ea"/>
              </a:rPr>
              <a:t>では射出成形、圧縮成形、賦形、積層造形に対応しています。これらの成形工程 解 析で求めた繊 維配向などを引継ぎ、各要素に異なる異方性材料特性を適用した構造解析を行います。</a:t>
            </a:r>
          </a:p>
        </p:txBody>
      </p:sp>
      <p:cxnSp>
        <p:nvCxnSpPr>
          <p:cNvPr id="45" name="直線コネクタ 44">
            <a:extLst>
              <a:ext uri="{FF2B5EF4-FFF2-40B4-BE49-F238E27FC236}">
                <a16:creationId xmlns:a16="http://schemas.microsoft.com/office/drawing/2014/main" id="{DBB5415F-2979-8FF7-70F7-CA90F9D765F3}"/>
              </a:ext>
            </a:extLst>
          </p:cNvPr>
          <p:cNvCxnSpPr>
            <a:cxnSpLocks/>
          </p:cNvCxnSpPr>
          <p:nvPr/>
        </p:nvCxnSpPr>
        <p:spPr>
          <a:xfrm>
            <a:off x="52701" y="4493266"/>
            <a:ext cx="745427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4" name="グループ化 1023">
            <a:extLst>
              <a:ext uri="{FF2B5EF4-FFF2-40B4-BE49-F238E27FC236}">
                <a16:creationId xmlns:a16="http://schemas.microsoft.com/office/drawing/2014/main" id="{56511D56-F44C-21CA-CC97-AC09E988C2F2}"/>
              </a:ext>
            </a:extLst>
          </p:cNvPr>
          <p:cNvGrpSpPr/>
          <p:nvPr/>
        </p:nvGrpSpPr>
        <p:grpSpPr>
          <a:xfrm>
            <a:off x="0" y="15102"/>
            <a:ext cx="7559675" cy="2518775"/>
            <a:chOff x="0" y="15102"/>
            <a:chExt cx="7559675" cy="2518775"/>
          </a:xfrm>
        </p:grpSpPr>
        <p:pic>
          <p:nvPicPr>
            <p:cNvPr id="37" name="図 36">
              <a:extLst>
                <a:ext uri="{FF2B5EF4-FFF2-40B4-BE49-F238E27FC236}">
                  <a16:creationId xmlns:a16="http://schemas.microsoft.com/office/drawing/2014/main" id="{824F30AA-9F4C-F975-65EB-B3423FFF62B8}"/>
                </a:ext>
              </a:extLst>
            </p:cNvPr>
            <p:cNvPicPr>
              <a:picLocks noChangeAspect="1"/>
            </p:cNvPicPr>
            <p:nvPr/>
          </p:nvPicPr>
          <p:blipFill>
            <a:blip r:embed="rId4">
              <a:extLst>
                <a:ext uri="{28A0092B-C50C-407E-A947-70E740481C1C}">
                  <a14:useLocalDpi xmlns:a14="http://schemas.microsoft.com/office/drawing/2010/main" val="0"/>
                </a:ext>
              </a:extLst>
            </a:blip>
            <a:srcRect r="24568" b="44194"/>
            <a:stretch>
              <a:fillRect/>
            </a:stretch>
          </p:blipFill>
          <p:spPr>
            <a:xfrm>
              <a:off x="0" y="15102"/>
              <a:ext cx="7559675" cy="2396123"/>
            </a:xfrm>
            <a:prstGeom prst="rect">
              <a:avLst/>
            </a:prstGeom>
          </p:spPr>
        </p:pic>
        <p:cxnSp>
          <p:nvCxnSpPr>
            <p:cNvPr id="4" name="直線コネクタ 3">
              <a:extLst>
                <a:ext uri="{FF2B5EF4-FFF2-40B4-BE49-F238E27FC236}">
                  <a16:creationId xmlns:a16="http://schemas.microsoft.com/office/drawing/2014/main" id="{55A30514-5112-A5FD-978C-D6C5FC066B72}"/>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7853A7D-BDAD-98AE-1BAC-4E2CE1B6DE75}"/>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62EA7069-E8AB-1864-4DB1-8806B876EF22}"/>
                </a:ext>
              </a:extLst>
            </p:cNvPr>
            <p:cNvGrpSpPr>
              <a:grpSpLocks noChangeAspect="1"/>
            </p:cNvGrpSpPr>
            <p:nvPr/>
          </p:nvGrpSpPr>
          <p:grpSpPr>
            <a:xfrm>
              <a:off x="3726249" y="361881"/>
              <a:ext cx="1919994" cy="1778551"/>
              <a:chOff x="7996586" y="4982290"/>
              <a:chExt cx="4375529" cy="4053191"/>
            </a:xfrm>
          </p:grpSpPr>
          <p:pic>
            <p:nvPicPr>
              <p:cNvPr id="14" name="図 13">
                <a:extLst>
                  <a:ext uri="{FF2B5EF4-FFF2-40B4-BE49-F238E27FC236}">
                    <a16:creationId xmlns:a16="http://schemas.microsoft.com/office/drawing/2014/main" id="{5CBF651B-5178-74E3-DF77-126EF26F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15" name="正方形/長方形 1073">
                <a:extLst>
                  <a:ext uri="{FF2B5EF4-FFF2-40B4-BE49-F238E27FC236}">
                    <a16:creationId xmlns:a16="http://schemas.microsoft.com/office/drawing/2014/main" id="{D033F328-5E6B-4ABA-27DF-A99FC7AE51F5}"/>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6"/>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Picture 14">
              <a:extLst>
                <a:ext uri="{FF2B5EF4-FFF2-40B4-BE49-F238E27FC236}">
                  <a16:creationId xmlns:a16="http://schemas.microsoft.com/office/drawing/2014/main" id="{F3353460-9915-588E-9213-60BE18C84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07B3D79-F196-6F02-55D1-B2D7C71E15FF}"/>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grpSp>
          <p:nvGrpSpPr>
            <p:cNvPr id="11" name="グループ化 10">
              <a:extLst>
                <a:ext uri="{FF2B5EF4-FFF2-40B4-BE49-F238E27FC236}">
                  <a16:creationId xmlns:a16="http://schemas.microsoft.com/office/drawing/2014/main" id="{3C67D027-E47C-F826-6714-A20B795367FF}"/>
                </a:ext>
              </a:extLst>
            </p:cNvPr>
            <p:cNvGrpSpPr>
              <a:grpSpLocks noChangeAspect="1"/>
            </p:cNvGrpSpPr>
            <p:nvPr/>
          </p:nvGrpSpPr>
          <p:grpSpPr>
            <a:xfrm>
              <a:off x="5645457" y="429919"/>
              <a:ext cx="1710500" cy="1710500"/>
              <a:chOff x="5645951" y="379686"/>
              <a:chExt cx="4124980" cy="4124980"/>
            </a:xfrm>
          </p:grpSpPr>
          <p:pic>
            <p:nvPicPr>
              <p:cNvPr id="12" name="図 11">
                <a:extLst>
                  <a:ext uri="{FF2B5EF4-FFF2-40B4-BE49-F238E27FC236}">
                    <a16:creationId xmlns:a16="http://schemas.microsoft.com/office/drawing/2014/main" id="{910AF069-B21A-FBEB-318F-9721BC6EB9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13" name="正方形/長方形 17">
                <a:extLst>
                  <a:ext uri="{FF2B5EF4-FFF2-40B4-BE49-F238E27FC236}">
                    <a16:creationId xmlns:a16="http://schemas.microsoft.com/office/drawing/2014/main" id="{1EA38440-3A88-5058-DA82-96D25111FC14}"/>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D53A4396-D92F-EE28-0E4D-4D222A5BC2E9}"/>
                </a:ext>
              </a:extLst>
            </p:cNvPr>
            <p:cNvSpPr/>
            <p:nvPr/>
          </p:nvSpPr>
          <p:spPr>
            <a:xfrm>
              <a:off x="0" y="2348647"/>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5EA8823D-E2FE-9971-2ECC-A7045FED0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802" y="830966"/>
              <a:ext cx="2740525" cy="685131"/>
            </a:xfrm>
            <a:prstGeom prst="rect">
              <a:avLst/>
            </a:prstGeom>
          </p:spPr>
        </p:pic>
      </p:grpSp>
      <p:pic>
        <p:nvPicPr>
          <p:cNvPr id="49" name="図 48">
            <a:extLst>
              <a:ext uri="{FF2B5EF4-FFF2-40B4-BE49-F238E27FC236}">
                <a16:creationId xmlns:a16="http://schemas.microsoft.com/office/drawing/2014/main" id="{3BF6D784-CAAA-AF00-F58E-B0A3C28D84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4303" y="3058141"/>
            <a:ext cx="1891067" cy="472767"/>
          </a:xfrm>
          <a:prstGeom prst="rect">
            <a:avLst/>
          </a:prstGeom>
        </p:spPr>
      </p:pic>
      <p:pic>
        <p:nvPicPr>
          <p:cNvPr id="50" name="図 49">
            <a:extLst>
              <a:ext uri="{FF2B5EF4-FFF2-40B4-BE49-F238E27FC236}">
                <a16:creationId xmlns:a16="http://schemas.microsoft.com/office/drawing/2014/main" id="{1868D414-DB8D-211B-953D-FE630C2438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307" y="8203675"/>
            <a:ext cx="1380375" cy="345094"/>
          </a:xfrm>
          <a:prstGeom prst="rect">
            <a:avLst/>
          </a:prstGeom>
        </p:spPr>
      </p:pic>
      <p:pic>
        <p:nvPicPr>
          <p:cNvPr id="52" name="図 51">
            <a:extLst>
              <a:ext uri="{FF2B5EF4-FFF2-40B4-BE49-F238E27FC236}">
                <a16:creationId xmlns:a16="http://schemas.microsoft.com/office/drawing/2014/main" id="{67FA7068-BDC8-9BAB-B34B-E58E7DAF7C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307" y="5019575"/>
            <a:ext cx="3865587" cy="2801486"/>
          </a:xfrm>
          <a:prstGeom prst="rect">
            <a:avLst/>
          </a:prstGeom>
        </p:spPr>
      </p:pic>
      <p:pic>
        <p:nvPicPr>
          <p:cNvPr id="54" name="図 53">
            <a:extLst>
              <a:ext uri="{FF2B5EF4-FFF2-40B4-BE49-F238E27FC236}">
                <a16:creationId xmlns:a16="http://schemas.microsoft.com/office/drawing/2014/main" id="{D5A6468F-0BB9-96AC-A383-76E12D7DE8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2743" y="5003133"/>
            <a:ext cx="3038119" cy="2852779"/>
          </a:xfrm>
          <a:prstGeom prst="rect">
            <a:avLst/>
          </a:prstGeom>
        </p:spPr>
      </p:pic>
      <p:pic>
        <p:nvPicPr>
          <p:cNvPr id="57" name="図 56">
            <a:extLst>
              <a:ext uri="{FF2B5EF4-FFF2-40B4-BE49-F238E27FC236}">
                <a16:creationId xmlns:a16="http://schemas.microsoft.com/office/drawing/2014/main" id="{50000509-D872-1C2B-D446-9E05322A3D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65821" y="7819414"/>
            <a:ext cx="3724851" cy="997204"/>
          </a:xfrm>
          <a:prstGeom prst="rect">
            <a:avLst/>
          </a:prstGeom>
        </p:spPr>
      </p:pic>
      <p:pic>
        <p:nvPicPr>
          <p:cNvPr id="59" name="図 58">
            <a:extLst>
              <a:ext uri="{FF2B5EF4-FFF2-40B4-BE49-F238E27FC236}">
                <a16:creationId xmlns:a16="http://schemas.microsoft.com/office/drawing/2014/main" id="{342DF45E-6C3D-19CC-1927-F534059F0A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6628" y="8760469"/>
            <a:ext cx="3734771" cy="946220"/>
          </a:xfrm>
          <a:prstGeom prst="rect">
            <a:avLst/>
          </a:prstGeom>
        </p:spPr>
      </p:pic>
      <p:pic>
        <p:nvPicPr>
          <p:cNvPr id="61" name="図 60">
            <a:extLst>
              <a:ext uri="{FF2B5EF4-FFF2-40B4-BE49-F238E27FC236}">
                <a16:creationId xmlns:a16="http://schemas.microsoft.com/office/drawing/2014/main" id="{66E35ABD-38C4-3B41-B58D-7CDAF1A4834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3624" y="8879132"/>
            <a:ext cx="3151294" cy="786571"/>
          </a:xfrm>
          <a:prstGeom prst="rect">
            <a:avLst/>
          </a:prstGeom>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30108"/>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391576"/>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93758"/>
            <a:ext cx="6524625" cy="1938992"/>
          </a:xfrm>
          <a:prstGeom prst="rect">
            <a:avLst/>
          </a:prstGeom>
          <a:solidFill>
            <a:schemeClr val="accent3">
              <a:lumMod val="20000"/>
              <a:lumOff val="80000"/>
            </a:schemeClr>
          </a:solidFill>
        </p:spPr>
        <p:txBody>
          <a:bodyPr wrap="square">
            <a:spAutoFit/>
          </a:bodyPr>
          <a:lstStyle/>
          <a:p>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Digimat</a:t>
            </a:r>
            <a:r>
              <a:rPr kumimoji="1" lang="ja-JP" altLang="en-US" sz="1200" b="1" dirty="0">
                <a:solidFill>
                  <a:srgbClr val="1C1C1C"/>
                </a:solidFill>
                <a:latin typeface="游ゴシック" panose="020B0400000000000000" pitchFamily="50" charset="-128"/>
                <a:cs typeface="Segoe UI" panose="020B0502040204020203" pitchFamily="34" charset="0"/>
              </a:rPr>
              <a:t> 推奨モデル スペック</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intel Core Ultra 9 285K</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24C(P8+E16) 24T/P3.7-5.5GHz/L2:40MB/L3:36MB </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ファン：簡易水冷式クーラー（水冷一体型</a:t>
            </a:r>
            <a:r>
              <a:rPr kumimoji="1" lang="en-US" altLang="ja-JP" sz="1200" b="1" dirty="0">
                <a:solidFill>
                  <a:srgbClr val="1C1C1C"/>
                </a:solidFill>
                <a:latin typeface="游ゴシック" panose="020B0400000000000000" pitchFamily="50" charset="-128"/>
                <a:cs typeface="Segoe UI" panose="020B0502040204020203" pitchFamily="34" charset="0"/>
              </a:rPr>
              <a:t>/360mm</a:t>
            </a:r>
            <a:r>
              <a:rPr kumimoji="1" lang="ja-JP" altLang="en-US" sz="1200" b="1" dirty="0">
                <a:solidFill>
                  <a:srgbClr val="1C1C1C"/>
                </a:solidFill>
                <a:latin typeface="游ゴシック" panose="020B0400000000000000" pitchFamily="50" charset="-128"/>
                <a:cs typeface="Segoe UI" panose="020B0502040204020203" pitchFamily="34" charset="0"/>
              </a:rPr>
              <a:t>ラジエター</a:t>
            </a:r>
            <a:r>
              <a:rPr kumimoji="1" lang="en-US" altLang="ja-JP" sz="1200" b="1" dirty="0">
                <a:solidFill>
                  <a:srgbClr val="1C1C1C"/>
                </a:solidFill>
                <a:latin typeface="游ゴシック" panose="020B0400000000000000" pitchFamily="50" charset="-128"/>
                <a:cs typeface="Segoe UI" panose="020B0502040204020203" pitchFamily="34" charset="0"/>
              </a:rPr>
              <a:t>/120mmFAN×3</a:t>
            </a:r>
            <a:r>
              <a:rPr kumimoji="1" lang="ja-JP" altLang="en-US" sz="1200" b="1" dirty="0">
                <a:solidFill>
                  <a:srgbClr val="1C1C1C"/>
                </a:solidFill>
                <a:latin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cs typeface="Segoe UI" panose="020B0502040204020203" pitchFamily="34" charset="0"/>
              </a:rPr>
              <a:t>64GB(32GB×4)</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cs typeface="Segoe UI" panose="020B0502040204020203" pitchFamily="34" charset="0"/>
              </a:rPr>
              <a:t>）</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ストレージ：</a:t>
            </a:r>
            <a:r>
              <a:rPr kumimoji="1" lang="en-US" altLang="ja-JP" sz="1200" b="1" dirty="0">
                <a:solidFill>
                  <a:srgbClr val="1C1C1C"/>
                </a:solidFill>
                <a:latin typeface="游ゴシック" panose="020B0400000000000000" pitchFamily="50" charset="-128"/>
                <a:cs typeface="Segoe UI" panose="020B0502040204020203" pitchFamily="34" charset="0"/>
              </a:rPr>
              <a:t>SSD 2TB (M.2 NVMe)   +  HDD 4TB</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S-ATA/7200rpm/</a:t>
            </a:r>
            <a:r>
              <a:rPr kumimoji="1" lang="ja-JP" altLang="en-US" sz="1200" b="1" dirty="0">
                <a:solidFill>
                  <a:srgbClr val="1C1C1C"/>
                </a:solidFill>
                <a:latin typeface="游ゴシック" panose="020B0400000000000000" pitchFamily="50" charset="-128"/>
                <a:cs typeface="Segoe UI" panose="020B0502040204020203" pitchFamily="34" charset="0"/>
              </a:rPr>
              <a:t>高耐久仕様）</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NVIDIA RTX PRO 4000 Blackwell  24GB-GDDR7   8960</a:t>
            </a:r>
            <a:r>
              <a:rPr kumimoji="1" lang="ja-JP" altLang="en-US" sz="1200" b="1" dirty="0">
                <a:solidFill>
                  <a:srgbClr val="1C1C1C"/>
                </a:solidFill>
                <a:latin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cs typeface="Segoe UI" panose="020B0502040204020203" pitchFamily="34" charset="0"/>
              </a:rPr>
              <a:t>1000W </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80PLUS</a:t>
            </a:r>
            <a:r>
              <a:rPr lang="en-US" altLang="ja-JP" sz="1200" b="1" dirty="0">
                <a:solidFill>
                  <a:srgbClr val="1C1C1C"/>
                </a:solidFill>
                <a:latin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cs typeface="Segoe UI" panose="020B0502040204020203" pitchFamily="34" charset="0"/>
              </a:rPr>
              <a:t>認証 </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496288"/>
            <a:ext cx="341423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mn-ea"/>
                <a:cs typeface="Segoe UI" panose="020B0502040204020203" pitchFamily="34" charset="0"/>
              </a:rPr>
              <a:t>Digimat</a:t>
            </a:r>
            <a:r>
              <a:rPr lang="ja-JP" altLang="en-US" sz="1200" b="1" dirty="0">
                <a:latin typeface="+mn-ea"/>
              </a:rPr>
              <a:t>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Be-Clia  Type-ZU2V2-9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891067"/>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438383"/>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698,000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grpSp>
        <p:nvGrpSpPr>
          <p:cNvPr id="81" name="グループ化 80">
            <a:extLst>
              <a:ext uri="{FF2B5EF4-FFF2-40B4-BE49-F238E27FC236}">
                <a16:creationId xmlns:a16="http://schemas.microsoft.com/office/drawing/2014/main" id="{1E3028D3-9C9C-7086-40B1-CAD956602C1D}"/>
              </a:ext>
            </a:extLst>
          </p:cNvPr>
          <p:cNvGrpSpPr/>
          <p:nvPr/>
        </p:nvGrpSpPr>
        <p:grpSpPr>
          <a:xfrm>
            <a:off x="395288" y="3171407"/>
            <a:ext cx="3991267" cy="2529978"/>
            <a:chOff x="395288" y="3211163"/>
            <a:chExt cx="3991267" cy="2529978"/>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77608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523220"/>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PRO 4000</a:t>
              </a:r>
            </a:p>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Blackwell 24GB </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200904"/>
              <a:ext cx="2353250" cy="5078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最先端の</a:t>
              </a:r>
              <a:r>
                <a:rPr lang="en-US" altLang="ja-JP" sz="900" dirty="0">
                  <a:latin typeface="游ゴシック" panose="020B0400000000000000" pitchFamily="50" charset="-128"/>
                  <a:ea typeface="游ゴシック" panose="020B0400000000000000" pitchFamily="50" charset="-128"/>
                </a:rPr>
                <a:t>Blackwell</a:t>
              </a:r>
              <a:r>
                <a:rPr lang="ja-JP" altLang="en-US" sz="900" dirty="0">
                  <a:latin typeface="游ゴシック" panose="020B0400000000000000" pitchFamily="50" charset="-128"/>
                  <a:ea typeface="游ゴシック" panose="020B0400000000000000" pitchFamily="50" charset="-128"/>
                </a:rPr>
                <a:t>アーキテクチャ</a:t>
              </a:r>
              <a:r>
                <a:rPr lang="en-US" altLang="ja-JP" sz="900" dirty="0">
                  <a:latin typeface="游ゴシック" panose="020B0400000000000000" pitchFamily="50" charset="-128"/>
                  <a:ea typeface="游ゴシック" panose="020B0400000000000000" pitchFamily="50" charset="-128"/>
                </a:rPr>
                <a:t>!</a:t>
              </a:r>
            </a:p>
            <a:p>
              <a:r>
                <a:rPr lang="ja-JP" altLang="en-US" sz="900" dirty="0">
                  <a:latin typeface="游ゴシック" panose="020B0400000000000000" pitchFamily="50" charset="-128"/>
                  <a:ea typeface="游ゴシック" panose="020B0400000000000000" pitchFamily="50" charset="-128"/>
                </a:rPr>
                <a:t>高度な機能、</a:t>
              </a:r>
              <a:r>
                <a:rPr lang="en-US" altLang="ja-JP" sz="900" dirty="0">
                  <a:latin typeface="游ゴシック" panose="020B0400000000000000" pitchFamily="50" charset="-128"/>
                  <a:ea typeface="游ゴシック" panose="020B0400000000000000" pitchFamily="50" charset="-128"/>
                </a:rPr>
                <a:t>24GB</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GPU</a:t>
              </a:r>
              <a:r>
                <a:rPr lang="ja-JP" altLang="en-US" sz="900" dirty="0">
                  <a:latin typeface="游ゴシック" panose="020B0400000000000000" pitchFamily="50" charset="-128"/>
                  <a:ea typeface="游ゴシック" panose="020B0400000000000000" pitchFamily="50" charset="-128"/>
                </a:rPr>
                <a:t>メモリ！ 電力効率に優れたフォーム ファクター</a:t>
              </a: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458051"/>
              <a:ext cx="1411203" cy="942848"/>
            </a:xfrm>
            <a:prstGeom prst="rect">
              <a:avLst/>
            </a:prstGeom>
          </p:spPr>
        </p:pic>
      </p:grpSp>
      <p:sp>
        <p:nvSpPr>
          <p:cNvPr id="57" name="テキスト ボックス 56">
            <a:extLst>
              <a:ext uri="{FF2B5EF4-FFF2-40B4-BE49-F238E27FC236}">
                <a16:creationId xmlns:a16="http://schemas.microsoft.com/office/drawing/2014/main" id="{16FDEB35-F4AB-F67F-E652-5B5BA02ADEA2}"/>
              </a:ext>
            </a:extLst>
          </p:cNvPr>
          <p:cNvSpPr txBox="1"/>
          <p:nvPr/>
        </p:nvSpPr>
        <p:spPr>
          <a:xfrm>
            <a:off x="368136" y="2610572"/>
            <a:ext cx="4030355" cy="584775"/>
          </a:xfrm>
          <a:prstGeom prst="rect">
            <a:avLst/>
          </a:prstGeom>
          <a:noFill/>
        </p:spPr>
        <p:txBody>
          <a:bodyPr wrap="square">
            <a:spAutoFit/>
          </a:bodyPr>
          <a:lstStyle/>
          <a:p>
            <a:r>
              <a:rPr lang="ja-JP" altLang="en-US" sz="1600" b="1" dirty="0">
                <a:latin typeface="ヒラギノ角ゴ8" panose="020B0800000000000000" pitchFamily="50" charset="-128"/>
                <a:ea typeface="ヒラギノ角ゴ8" panose="020B0800000000000000" pitchFamily="50" charset="-128"/>
              </a:rPr>
              <a:t>高性能</a:t>
            </a:r>
            <a:r>
              <a:rPr lang="en-US" altLang="ja-JP" sz="1600" b="1" dirty="0">
                <a:latin typeface="ヒラギノ角ゴ8" panose="020B0800000000000000" pitchFamily="50" charset="-128"/>
                <a:ea typeface="ヒラギノ角ゴ8" panose="020B0800000000000000" pitchFamily="50" charset="-128"/>
              </a:rPr>
              <a:t>CPU</a:t>
            </a:r>
            <a:r>
              <a:rPr lang="ja-JP" altLang="en-US" sz="1600" b="1" dirty="0">
                <a:latin typeface="ヒラギノ角ゴ8" panose="020B0800000000000000" pitchFamily="50" charset="-128"/>
                <a:ea typeface="ヒラギノ角ゴ8" panose="020B0800000000000000" pitchFamily="50" charset="-128"/>
              </a:rPr>
              <a:t>マルチコア並列計算と</a:t>
            </a:r>
            <a:r>
              <a:rPr lang="en-US" altLang="ja-JP" sz="1600" b="1" dirty="0">
                <a:latin typeface="ヒラギノ角ゴ8" panose="020B0800000000000000" pitchFamily="50" charset="-128"/>
                <a:ea typeface="ヒラギノ角ゴ8" panose="020B0800000000000000" pitchFamily="50" charset="-128"/>
              </a:rPr>
              <a:t>GPU</a:t>
            </a:r>
            <a:r>
              <a:rPr lang="ja-JP" altLang="en-US" sz="1600" b="1" dirty="0">
                <a:latin typeface="ヒラギノ角ゴ8" panose="020B0800000000000000" pitchFamily="50" charset="-128"/>
                <a:ea typeface="ヒラギノ角ゴ8" panose="020B0800000000000000" pitchFamily="50" charset="-128"/>
              </a:rPr>
              <a:t>計算の構成で設計者</a:t>
            </a:r>
            <a:r>
              <a:rPr lang="en-US" altLang="ja-JP" sz="1600" b="1" dirty="0">
                <a:latin typeface="ヒラギノ角ゴ8" panose="020B0800000000000000" pitchFamily="50" charset="-128"/>
                <a:ea typeface="ヒラギノ角ゴ8" panose="020B0800000000000000" pitchFamily="50" charset="-128"/>
              </a:rPr>
              <a:t>CAE</a:t>
            </a:r>
            <a:r>
              <a:rPr lang="ja-JP" altLang="en-US" sz="1600" b="1" dirty="0">
                <a:latin typeface="ヒラギノ角ゴ8" panose="020B0800000000000000" pitchFamily="50" charset="-128"/>
                <a:ea typeface="ヒラギノ角ゴ8" panose="020B0800000000000000" pitchFamily="50" charset="-128"/>
              </a:rPr>
              <a:t>の時短に最適</a:t>
            </a:r>
            <a:endParaRPr lang="en-US" altLang="ja-JP" sz="1600" b="1" dirty="0">
              <a:latin typeface="ヒラギノ角ゴ8" panose="020B0800000000000000" pitchFamily="50" charset="-128"/>
              <a:ea typeface="ヒラギノ角ゴ8" panose="020B0800000000000000" pitchFamily="50" charset="-128"/>
            </a:endParaRPr>
          </a:p>
        </p:txBody>
      </p:sp>
      <p:grpSp>
        <p:nvGrpSpPr>
          <p:cNvPr id="58" name="グループ化 57">
            <a:extLst>
              <a:ext uri="{FF2B5EF4-FFF2-40B4-BE49-F238E27FC236}">
                <a16:creationId xmlns:a16="http://schemas.microsoft.com/office/drawing/2014/main" id="{FEB389C7-DCF2-21BB-B28C-EEBFCC39970E}"/>
              </a:ext>
            </a:extLst>
          </p:cNvPr>
          <p:cNvGrpSpPr>
            <a:grpSpLocks noChangeAspect="1"/>
          </p:cNvGrpSpPr>
          <p:nvPr/>
        </p:nvGrpSpPr>
        <p:grpSpPr>
          <a:xfrm>
            <a:off x="4518752" y="2743813"/>
            <a:ext cx="2890800" cy="2890800"/>
            <a:chOff x="5645951" y="379686"/>
            <a:chExt cx="4124980" cy="4124980"/>
          </a:xfrm>
        </p:grpSpPr>
        <p:pic>
          <p:nvPicPr>
            <p:cNvPr id="62" name="図 61">
              <a:extLst>
                <a:ext uri="{FF2B5EF4-FFF2-40B4-BE49-F238E27FC236}">
                  <a16:creationId xmlns:a16="http://schemas.microsoft.com/office/drawing/2014/main" id="{A92F8D98-1ACF-F7C8-DEAE-6E942AC94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63" name="正方形/長方形 17">
              <a:extLst>
                <a:ext uri="{FF2B5EF4-FFF2-40B4-BE49-F238E27FC236}">
                  <a16:creationId xmlns:a16="http://schemas.microsoft.com/office/drawing/2014/main" id="{D3A44075-DFBA-81F0-521A-538C26F5605C}"/>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 name="正方形/長方形 82">
            <a:extLst>
              <a:ext uri="{FF2B5EF4-FFF2-40B4-BE49-F238E27FC236}">
                <a16:creationId xmlns:a16="http://schemas.microsoft.com/office/drawing/2014/main" id="{279BC9BD-0CEC-14AA-5ACB-A10886207527}"/>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7002FEEC-C919-DD65-2738-E454BC1C22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057" y="4538883"/>
            <a:ext cx="1292098" cy="1292098"/>
          </a:xfrm>
          <a:prstGeom prst="rect">
            <a:avLst/>
          </a:prstGeom>
        </p:spPr>
      </p:pic>
      <p:grpSp>
        <p:nvGrpSpPr>
          <p:cNvPr id="13" name="グループ化 12">
            <a:extLst>
              <a:ext uri="{FF2B5EF4-FFF2-40B4-BE49-F238E27FC236}">
                <a16:creationId xmlns:a16="http://schemas.microsoft.com/office/drawing/2014/main" id="{C52BE946-1783-268D-68B3-86EE12162A14}"/>
              </a:ext>
            </a:extLst>
          </p:cNvPr>
          <p:cNvGrpSpPr/>
          <p:nvPr/>
        </p:nvGrpSpPr>
        <p:grpSpPr>
          <a:xfrm>
            <a:off x="0" y="15102"/>
            <a:ext cx="7559675" cy="2518775"/>
            <a:chOff x="0" y="15102"/>
            <a:chExt cx="7559675" cy="2518775"/>
          </a:xfrm>
        </p:grpSpPr>
        <p:pic>
          <p:nvPicPr>
            <p:cNvPr id="17" name="図 16">
              <a:extLst>
                <a:ext uri="{FF2B5EF4-FFF2-40B4-BE49-F238E27FC236}">
                  <a16:creationId xmlns:a16="http://schemas.microsoft.com/office/drawing/2014/main" id="{D6B77588-8234-F07F-C22F-20431F494CA6}"/>
                </a:ext>
              </a:extLst>
            </p:cNvPr>
            <p:cNvPicPr>
              <a:picLocks noChangeAspect="1"/>
            </p:cNvPicPr>
            <p:nvPr/>
          </p:nvPicPr>
          <p:blipFill>
            <a:blip r:embed="rId8">
              <a:extLst>
                <a:ext uri="{28A0092B-C50C-407E-A947-70E740481C1C}">
                  <a14:useLocalDpi xmlns:a14="http://schemas.microsoft.com/office/drawing/2010/main" val="0"/>
                </a:ext>
              </a:extLst>
            </a:blip>
            <a:srcRect r="24568" b="44194"/>
            <a:stretch>
              <a:fillRect/>
            </a:stretch>
          </p:blipFill>
          <p:spPr>
            <a:xfrm>
              <a:off x="0" y="15102"/>
              <a:ext cx="7559675" cy="2396123"/>
            </a:xfrm>
            <a:prstGeom prst="rect">
              <a:avLst/>
            </a:prstGeom>
          </p:spPr>
        </p:pic>
        <p:cxnSp>
          <p:nvCxnSpPr>
            <p:cNvPr id="65" name="直線コネクタ 64">
              <a:extLst>
                <a:ext uri="{FF2B5EF4-FFF2-40B4-BE49-F238E27FC236}">
                  <a16:creationId xmlns:a16="http://schemas.microsoft.com/office/drawing/2014/main" id="{9D8CDA4B-DDCA-67A2-3A7E-D16FF35083DA}"/>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1E5B0840-BE20-01C5-1DCF-32F23EB7F897}"/>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68" name="グループ化 67">
              <a:extLst>
                <a:ext uri="{FF2B5EF4-FFF2-40B4-BE49-F238E27FC236}">
                  <a16:creationId xmlns:a16="http://schemas.microsoft.com/office/drawing/2014/main" id="{004616D6-65E7-9E22-26D5-3216BE29D824}"/>
                </a:ext>
              </a:extLst>
            </p:cNvPr>
            <p:cNvGrpSpPr>
              <a:grpSpLocks noChangeAspect="1"/>
            </p:cNvGrpSpPr>
            <p:nvPr/>
          </p:nvGrpSpPr>
          <p:grpSpPr>
            <a:xfrm>
              <a:off x="3726249" y="361881"/>
              <a:ext cx="1919994" cy="1778551"/>
              <a:chOff x="7996586" y="4982290"/>
              <a:chExt cx="4375529" cy="4053191"/>
            </a:xfrm>
          </p:grpSpPr>
          <p:pic>
            <p:nvPicPr>
              <p:cNvPr id="84" name="図 83">
                <a:extLst>
                  <a:ext uri="{FF2B5EF4-FFF2-40B4-BE49-F238E27FC236}">
                    <a16:creationId xmlns:a16="http://schemas.microsoft.com/office/drawing/2014/main" id="{7DD613D4-C163-2F5C-A9CF-98ADFE2A0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88" name="正方形/長方形 1073">
                <a:extLst>
                  <a:ext uri="{FF2B5EF4-FFF2-40B4-BE49-F238E27FC236}">
                    <a16:creationId xmlns:a16="http://schemas.microsoft.com/office/drawing/2014/main" id="{2E3778AF-EB4A-4818-913D-CA4EE88C5700}"/>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10"/>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69" name="Picture 14">
              <a:extLst>
                <a:ext uri="{FF2B5EF4-FFF2-40B4-BE49-F238E27FC236}">
                  <a16:creationId xmlns:a16="http://schemas.microsoft.com/office/drawing/2014/main" id="{45C03729-5D8C-9B6D-9CAA-703A3873BE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テキスト ボックス 70">
              <a:extLst>
                <a:ext uri="{FF2B5EF4-FFF2-40B4-BE49-F238E27FC236}">
                  <a16:creationId xmlns:a16="http://schemas.microsoft.com/office/drawing/2014/main" id="{05ED0B17-9C2E-2CE8-13CE-B26F7E81F886}"/>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grpSp>
          <p:nvGrpSpPr>
            <p:cNvPr id="72" name="グループ化 71">
              <a:extLst>
                <a:ext uri="{FF2B5EF4-FFF2-40B4-BE49-F238E27FC236}">
                  <a16:creationId xmlns:a16="http://schemas.microsoft.com/office/drawing/2014/main" id="{C6B3B996-DDB0-2767-517C-F7BC2D7CE795}"/>
                </a:ext>
              </a:extLst>
            </p:cNvPr>
            <p:cNvGrpSpPr>
              <a:grpSpLocks noChangeAspect="1"/>
            </p:cNvGrpSpPr>
            <p:nvPr/>
          </p:nvGrpSpPr>
          <p:grpSpPr>
            <a:xfrm>
              <a:off x="5645457" y="429919"/>
              <a:ext cx="1710500" cy="1710500"/>
              <a:chOff x="5645951" y="379686"/>
              <a:chExt cx="4124980" cy="4124980"/>
            </a:xfrm>
          </p:grpSpPr>
          <p:pic>
            <p:nvPicPr>
              <p:cNvPr id="77" name="図 76">
                <a:extLst>
                  <a:ext uri="{FF2B5EF4-FFF2-40B4-BE49-F238E27FC236}">
                    <a16:creationId xmlns:a16="http://schemas.microsoft.com/office/drawing/2014/main" id="{2853F706-DE8D-7603-680F-D0A55F386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78" name="正方形/長方形 17">
                <a:extLst>
                  <a:ext uri="{FF2B5EF4-FFF2-40B4-BE49-F238E27FC236}">
                    <a16:creationId xmlns:a16="http://schemas.microsoft.com/office/drawing/2014/main" id="{C9C2ADD3-63FD-65EC-6AC8-05B4F203E7E6}"/>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正方形/長方形 74">
              <a:extLst>
                <a:ext uri="{FF2B5EF4-FFF2-40B4-BE49-F238E27FC236}">
                  <a16:creationId xmlns:a16="http://schemas.microsoft.com/office/drawing/2014/main" id="{80B81118-857A-C108-C513-9ADC1F5C7AB7}"/>
                </a:ext>
              </a:extLst>
            </p:cNvPr>
            <p:cNvSpPr/>
            <p:nvPr/>
          </p:nvSpPr>
          <p:spPr>
            <a:xfrm>
              <a:off x="0" y="2348647"/>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6" name="図 75">
              <a:extLst>
                <a:ext uri="{FF2B5EF4-FFF2-40B4-BE49-F238E27FC236}">
                  <a16:creationId xmlns:a16="http://schemas.microsoft.com/office/drawing/2014/main" id="{7F0B63CE-795A-516F-2492-DE772938E3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7802" y="830966"/>
              <a:ext cx="2740525" cy="685131"/>
            </a:xfrm>
            <a:prstGeom prst="rect">
              <a:avLst/>
            </a:prstGeom>
          </p:spPr>
        </p:pic>
      </p:gr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1825</TotalTime>
  <Words>696</Words>
  <Application>Microsoft Office PowerPoint</Application>
  <PresentationFormat>ユーザー設定</PresentationFormat>
  <Paragraphs>70</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A-OTF 新ゴ Pro H</vt:lpstr>
      <vt:lpstr>Yu Gothic UI</vt:lpstr>
      <vt:lpstr>ヒラギノ角ゴ4</vt:lpstr>
      <vt:lpstr>ヒラギノ角ゴ5</vt:lpstr>
      <vt:lpstr>ヒラギノ角ゴ6</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30</cp:revision>
  <dcterms:created xsi:type="dcterms:W3CDTF">2025-02-18T01:46:40Z</dcterms:created>
  <dcterms:modified xsi:type="dcterms:W3CDTF">2025-09-28T08:59:11Z</dcterms:modified>
</cp:coreProperties>
</file>